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91" r:id="rId3"/>
    <p:sldId id="294" r:id="rId4"/>
    <p:sldId id="295" r:id="rId5"/>
    <p:sldId id="298" r:id="rId6"/>
    <p:sldId id="302" r:id="rId7"/>
    <p:sldId id="272" r:id="rId8"/>
    <p:sldId id="280" r:id="rId9"/>
    <p:sldId id="275" r:id="rId10"/>
    <p:sldId id="267" r:id="rId11"/>
    <p:sldId id="274" r:id="rId12"/>
    <p:sldId id="281" r:id="rId13"/>
    <p:sldId id="279" r:id="rId14"/>
    <p:sldId id="301" r:id="rId15"/>
    <p:sldId id="300" r:id="rId16"/>
    <p:sldId id="289" r:id="rId1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7" autoAdjust="0"/>
    <p:restoredTop sz="94660"/>
  </p:normalViewPr>
  <p:slideViewPr>
    <p:cSldViewPr>
      <p:cViewPr varScale="1">
        <p:scale>
          <a:sx n="93" d="100"/>
          <a:sy n="93" d="100"/>
        </p:scale>
        <p:origin x="77" y="245"/>
      </p:cViewPr>
      <p:guideLst/>
    </p:cSldViewPr>
  </p:slideViewPr>
  <p:notesTextViewPr>
    <p:cViewPr>
      <p:scale>
        <a:sx n="1" d="1"/>
        <a:sy n="1" d="1"/>
      </p:scale>
      <p:origin x="0" y="0"/>
    </p:cViewPr>
  </p:notesTextViewPr>
  <p:notesViewPr>
    <p:cSldViewPr>
      <p:cViewPr varScale="1">
        <p:scale>
          <a:sx n="95" d="100"/>
          <a:sy n="95" d="100"/>
        </p:scale>
        <p:origin x="69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D8DE8356-FFDA-4E74-B804-79023C7DD259}" type="datetimeFigureOut">
              <a:rPr lang="en-US" smtClean="0"/>
              <a:t>11/3/2026</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BECB32D8-F2D2-4D01-80A9-88F3B128AE75}" type="slidenum">
              <a:rPr lang="en-US" smtClean="0"/>
              <a:t>‹#›</a:t>
            </a:fld>
            <a:endParaRPr lang="en-US"/>
          </a:p>
        </p:txBody>
      </p:sp>
    </p:spTree>
    <p:extLst>
      <p:ext uri="{BB962C8B-B14F-4D97-AF65-F5344CB8AC3E}">
        <p14:creationId xmlns:p14="http://schemas.microsoft.com/office/powerpoint/2010/main" val="219084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B43DDCE7-616C-4285-A468-7301F171BC93}" type="datetimeFigureOut">
              <a:rPr lang="en-US" smtClean="0"/>
              <a:t>11/3/2026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5C1D8F7-2BDD-4C56-98AF-2E212EF349F3}" type="slidenum">
              <a:rPr lang="en-US" smtClean="0"/>
              <a:t>‹#›</a:t>
            </a:fld>
            <a:endParaRPr lang="en-US"/>
          </a:p>
        </p:txBody>
      </p:sp>
    </p:spTree>
    <p:extLst>
      <p:ext uri="{BB962C8B-B14F-4D97-AF65-F5344CB8AC3E}">
        <p14:creationId xmlns:p14="http://schemas.microsoft.com/office/powerpoint/2010/main" val="2107619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38800" y="304801"/>
            <a:ext cx="5486400" cy="2514599"/>
          </a:xfrm>
        </p:spPr>
        <p:txBody>
          <a:bodyPr anchor="b">
            <a:normAutofit/>
          </a:bodyPr>
          <a:lstStyle>
            <a:lvl1pPr algn="l">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5638800" y="2895600"/>
            <a:ext cx="5486400" cy="914400"/>
          </a:xfrm>
        </p:spPr>
        <p:txBody>
          <a:bodyPr/>
          <a:lstStyle>
            <a:lvl1pPr marL="0" indent="0" algn="l">
              <a:spcBef>
                <a:spcPts val="1200"/>
              </a:spcBef>
              <a:buNone/>
              <a:defRPr sz="2400">
                <a:solidFill>
                  <a:schemeClr val="bg2">
                    <a:lumMod val="25000"/>
                    <a:lumOff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82053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62EC29-B8C5-4C7A-B6DA-418494D5CB21}" type="datetimeFigureOut">
              <a:rPr lang="en-US" smtClean="0"/>
              <a:t>11/3/2026</a:t>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327300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0450" y="1676401"/>
            <a:ext cx="10058400" cy="1752600"/>
          </a:xfrm>
        </p:spPr>
        <p:txBody>
          <a:bodyPr anchor="b">
            <a:normAutofit/>
          </a:bodyPr>
          <a:lstStyle>
            <a:lvl1pPr>
              <a:defRPr sz="4800"/>
            </a:lvl1pPr>
          </a:lstStyle>
          <a:p>
            <a:r>
              <a:rPr lang="en-US" smtClean="0"/>
              <a:t>Click to edit Master title style</a:t>
            </a:r>
            <a:endParaRPr lang="en-US"/>
          </a:p>
        </p:txBody>
      </p:sp>
      <p:sp>
        <p:nvSpPr>
          <p:cNvPr id="3" name="Text Placeholder 2"/>
          <p:cNvSpPr>
            <a:spLocks noGrp="1"/>
          </p:cNvSpPr>
          <p:nvPr>
            <p:ph type="body" idx="1"/>
          </p:nvPr>
        </p:nvSpPr>
        <p:spPr>
          <a:xfrm>
            <a:off x="1060450" y="3581400"/>
            <a:ext cx="10058400" cy="1143000"/>
          </a:xfrm>
        </p:spPr>
        <p:txBody>
          <a:bodyPr/>
          <a:lstStyle>
            <a:lvl1pPr marL="0" indent="0">
              <a:spcBef>
                <a:spcPts val="1200"/>
              </a:spcBef>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62EC29-B8C5-4C7A-B6DA-418494D5CB21}" type="datetimeFigureOut">
              <a:rPr lang="en-US" smtClean="0"/>
              <a:t>11/3/2026</a:t>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41566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76401"/>
            <a:ext cx="484632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78880" y="1676401"/>
            <a:ext cx="484632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62EC29-B8C5-4C7A-B6DA-418494D5CB21}" type="datetimeFigureOut">
              <a:rPr lang="en-US" smtClean="0"/>
              <a:t>11/3/2026</a:t>
            </a:fld>
            <a:endParaRPr lang="en-US"/>
          </a:p>
        </p:txBody>
      </p:sp>
      <p:sp>
        <p:nvSpPr>
          <p:cNvPr id="7" name="Slide Number Placeholder 6"/>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339025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06680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505075"/>
            <a:ext cx="484632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278880" y="1681163"/>
            <a:ext cx="4846320" cy="823912"/>
          </a:xfrm>
        </p:spPr>
        <p:txBody>
          <a:bodyPr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78880" y="2505075"/>
            <a:ext cx="4846320" cy="3514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762EC29-B8C5-4C7A-B6DA-418494D5CB21}" type="datetimeFigureOut">
              <a:rPr lang="en-US" smtClean="0"/>
              <a:t>11/3/2026</a:t>
            </a:fld>
            <a:endParaRPr lang="en-US"/>
          </a:p>
        </p:txBody>
      </p:sp>
      <p:sp>
        <p:nvSpPr>
          <p:cNvPr id="9" name="Slide Number Placeholder 8"/>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69242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762EC29-B8C5-4C7A-B6DA-418494D5CB21}" type="datetimeFigureOut">
              <a:rPr lang="en-US" smtClean="0"/>
              <a:t>11/3/2026</a:t>
            </a:fld>
            <a:endParaRPr lang="en-US"/>
          </a:p>
        </p:txBody>
      </p:sp>
      <p:sp>
        <p:nvSpPr>
          <p:cNvPr id="5" name="Slide Number Placeholder 4"/>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381093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762EC29-B8C5-4C7A-B6DA-418494D5CB21}" type="datetimeFigureOut">
              <a:rPr lang="en-US" smtClean="0"/>
              <a:t>11/3/2026</a:t>
            </a:fld>
            <a:endParaRPr lang="en-US"/>
          </a:p>
        </p:txBody>
      </p:sp>
      <p:sp>
        <p:nvSpPr>
          <p:cNvPr id="4" name="Slide Number Placeholder 3"/>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235120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7467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a:xfrm>
            <a:off x="609600" y="838200"/>
            <a:ext cx="6172200" cy="5181601"/>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924802"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97959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0" y="838200"/>
            <a:ext cx="3657600" cy="2133600"/>
          </a:xfrm>
        </p:spPr>
        <p:txBody>
          <a:bodyPr anchor="b">
            <a:normAutofit/>
          </a:bodyPr>
          <a:lstStyle>
            <a:lvl1pPr>
              <a:defRPr sz="36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0" y="0"/>
            <a:ext cx="7239000" cy="6858000"/>
          </a:xfrm>
          <a:solidFill>
            <a:schemeClr val="bg1"/>
          </a:solidFill>
        </p:spPr>
        <p:txBody>
          <a:bodyPr tIns="36576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7924801" y="3124200"/>
            <a:ext cx="3657600" cy="2895600"/>
          </a:xfrm>
        </p:spPr>
        <p:txBody>
          <a:bodyPr>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p:cNvSpPr/>
          <p:nvPr/>
        </p:nvSpPr>
        <p:spPr>
          <a:xfrm>
            <a:off x="7239000" y="0"/>
            <a:ext cx="228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411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62EC29-B8C5-4C7A-B6DA-418494D5CB21}" type="datetimeFigureOut">
              <a:rPr lang="en-US" smtClean="0"/>
              <a:t>11/3/2026</a:t>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317451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365125"/>
            <a:ext cx="1828800" cy="5654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65125"/>
            <a:ext cx="8001000" cy="5654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62EC29-B8C5-4C7A-B6DA-418494D5CB21}" type="datetimeFigureOut">
              <a:rPr lang="en-US" smtClean="0"/>
              <a:t>11/3/2026</a:t>
            </a:fld>
            <a:endParaRPr lang="en-US"/>
          </a:p>
        </p:txBody>
      </p:sp>
      <p:sp>
        <p:nvSpPr>
          <p:cNvPr id="6" name="Slide Number Placeholder 5"/>
          <p:cNvSpPr>
            <a:spLocks noGrp="1"/>
          </p:cNvSpPr>
          <p:nvPr>
            <p:ph type="sldNum" sz="quarter" idx="12"/>
          </p:nvPr>
        </p:nvSpPr>
        <p:spPr/>
        <p:txBody>
          <a:bodyPr/>
          <a:lstStyle/>
          <a:p>
            <a:fld id="{F9043838-BFF5-400C-B067-3DF4A5F395D6}" type="slidenum">
              <a:rPr lang="en-US" smtClean="0"/>
              <a:t>‹#›</a:t>
            </a:fld>
            <a:endParaRPr lang="en-US"/>
          </a:p>
        </p:txBody>
      </p:sp>
    </p:spTree>
    <p:extLst>
      <p:ext uri="{BB962C8B-B14F-4D97-AF65-F5344CB8AC3E}">
        <p14:creationId xmlns:p14="http://schemas.microsoft.com/office/powerpoint/2010/main" val="44737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304800"/>
            <a:ext cx="10058400" cy="1143000"/>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1676400"/>
            <a:ext cx="100584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070918" y="6392562"/>
            <a:ext cx="7082481" cy="180976"/>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dirty="0"/>
              <a:t>Add a footer</a:t>
            </a:r>
          </a:p>
        </p:txBody>
      </p:sp>
      <p:sp>
        <p:nvSpPr>
          <p:cNvPr id="4" name="Date Placeholder 3"/>
          <p:cNvSpPr>
            <a:spLocks noGrp="1"/>
          </p:cNvSpPr>
          <p:nvPr>
            <p:ph type="dt" sz="half" idx="2"/>
          </p:nvPr>
        </p:nvSpPr>
        <p:spPr>
          <a:xfrm>
            <a:off x="8534400" y="6392562"/>
            <a:ext cx="12954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fld id="{3762EC29-B8C5-4C7A-B6DA-418494D5CB21}" type="datetimeFigureOut">
              <a:rPr lang="en-US" smtClean="0"/>
              <a:pPr/>
              <a:t>11/3/2026</a:t>
            </a:fld>
            <a:endParaRPr lang="en-US"/>
          </a:p>
        </p:txBody>
      </p:sp>
      <p:sp>
        <p:nvSpPr>
          <p:cNvPr id="6" name="Slide Number Placeholder 5"/>
          <p:cNvSpPr>
            <a:spLocks noGrp="1"/>
          </p:cNvSpPr>
          <p:nvPr>
            <p:ph type="sldNum" sz="quarter" idx="4"/>
          </p:nvPr>
        </p:nvSpPr>
        <p:spPr>
          <a:xfrm>
            <a:off x="10058400" y="6392562"/>
            <a:ext cx="10668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fld id="{F9043838-BFF5-400C-B067-3DF4A5F395D6}" type="slidenum">
              <a:rPr lang="en-US" smtClean="0"/>
              <a:pPr/>
              <a:t>‹#›</a:t>
            </a:fld>
            <a:endParaRPr lang="en-US"/>
          </a:p>
        </p:txBody>
      </p:sp>
    </p:spTree>
    <p:extLst>
      <p:ext uri="{BB962C8B-B14F-4D97-AF65-F5344CB8AC3E}">
        <p14:creationId xmlns:p14="http://schemas.microsoft.com/office/powerpoint/2010/main" val="2569209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0" y="304801"/>
            <a:ext cx="5791200" cy="2514599"/>
          </a:xfrm>
        </p:spPr>
        <p:txBody>
          <a:bodyPr>
            <a:normAutofit/>
          </a:bodyPr>
          <a:lstStyle/>
          <a:p>
            <a:pPr algn="ctr"/>
            <a:r>
              <a:rPr lang="en-US" dirty="0" smtClean="0"/>
              <a:t>WORKING IN </a:t>
            </a:r>
            <a:r>
              <a:rPr lang="en-US" dirty="0" smtClean="0">
                <a:latin typeface="Corbel Light" panose="020B0303020204020204" pitchFamily="34" charset="0"/>
              </a:rPr>
              <a:t>(</a:t>
            </a:r>
            <a:r>
              <a:rPr lang="en-US" sz="3000" i="1" dirty="0" smtClean="0">
                <a:latin typeface="Candara" panose="020E0502030303020204" pitchFamily="34" charset="0"/>
              </a:rPr>
              <a:t>or out of</a:t>
            </a:r>
            <a:r>
              <a:rPr lang="en-US" dirty="0" smtClean="0">
                <a:latin typeface="Corbel Light" panose="020B0303020204020204" pitchFamily="34" charset="0"/>
              </a:rPr>
              <a:t>)</a:t>
            </a:r>
            <a:r>
              <a:rPr lang="en-US" dirty="0" smtClean="0"/>
              <a:t>  OUR PRIMARY COVERAGE AREA</a:t>
            </a:r>
            <a:endParaRPr lang="en-US" dirty="0"/>
          </a:p>
        </p:txBody>
      </p:sp>
      <p:sp>
        <p:nvSpPr>
          <p:cNvPr id="3" name="TextBox 2"/>
          <p:cNvSpPr txBox="1"/>
          <p:nvPr/>
        </p:nvSpPr>
        <p:spPr>
          <a:xfrm>
            <a:off x="9753600" y="5410200"/>
            <a:ext cx="2133600" cy="1723549"/>
          </a:xfrm>
          <a:prstGeom prst="rect">
            <a:avLst/>
          </a:prstGeom>
          <a:noFill/>
        </p:spPr>
        <p:txBody>
          <a:bodyPr wrap="square" rtlCol="0">
            <a:spAutoFit/>
          </a:bodyPr>
          <a:lstStyle/>
          <a:p>
            <a:r>
              <a:rPr lang="en-US" sz="3200" dirty="0" smtClean="0"/>
              <a:t>Ken Pink</a:t>
            </a:r>
          </a:p>
          <a:p>
            <a:r>
              <a:rPr lang="en-US" sz="2800" dirty="0" smtClean="0"/>
              <a:t>NOA</a:t>
            </a:r>
          </a:p>
          <a:p>
            <a:r>
              <a:rPr lang="en-US" sz="2800" dirty="0" smtClean="0"/>
              <a:t>11/4/26</a:t>
            </a:r>
          </a:p>
          <a:p>
            <a:endParaRPr lang="en-US" dirty="0"/>
          </a:p>
        </p:txBody>
      </p:sp>
    </p:spTree>
    <p:extLst>
      <p:ext uri="{BB962C8B-B14F-4D97-AF65-F5344CB8AC3E}">
        <p14:creationId xmlns:p14="http://schemas.microsoft.com/office/powerpoint/2010/main" val="576090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323574" y="533400"/>
            <a:ext cx="7544853" cy="5658640"/>
          </a:xfrm>
          <a:prstGeom prst="rect">
            <a:avLst/>
          </a:prstGeom>
        </p:spPr>
      </p:pic>
    </p:spTree>
    <p:extLst>
      <p:ext uri="{BB962C8B-B14F-4D97-AF65-F5344CB8AC3E}">
        <p14:creationId xmlns:p14="http://schemas.microsoft.com/office/powerpoint/2010/main" val="61222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323574" y="457200"/>
            <a:ext cx="7544853" cy="5658640"/>
          </a:xfrm>
          <a:prstGeom prst="rect">
            <a:avLst/>
          </a:prstGeom>
        </p:spPr>
      </p:pic>
    </p:spTree>
    <p:extLst>
      <p:ext uri="{BB962C8B-B14F-4D97-AF65-F5344CB8AC3E}">
        <p14:creationId xmlns:p14="http://schemas.microsoft.com/office/powerpoint/2010/main" val="416234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2339432" y="609600"/>
            <a:ext cx="7544853" cy="5658640"/>
          </a:xfrm>
          <a:prstGeom prst="rect">
            <a:avLst/>
          </a:prstGeom>
        </p:spPr>
      </p:pic>
      <p:sp>
        <p:nvSpPr>
          <p:cNvPr id="2" name="Multiply 1"/>
          <p:cNvSpPr/>
          <p:nvPr/>
        </p:nvSpPr>
        <p:spPr>
          <a:xfrm>
            <a:off x="1676400" y="-609600"/>
            <a:ext cx="8870918" cy="7287642"/>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174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304800"/>
            <a:ext cx="9829800" cy="1538328"/>
          </a:xfrm>
        </p:spPr>
        <p:txBody>
          <a:bodyPr>
            <a:normAutofit fontScale="90000"/>
          </a:bodyPr>
          <a:lstStyle/>
          <a:p>
            <a:pPr algn="ctr"/>
            <a:r>
              <a:rPr lang="en-US" sz="5400" dirty="0" smtClean="0"/>
              <a:t>THE PSYCHOLOGY OF OFFICIATING OUR PRIMARY COVERAGE AREA</a:t>
            </a:r>
            <a:endParaRPr lang="en-US" sz="5400" dirty="0"/>
          </a:p>
        </p:txBody>
      </p:sp>
      <p:pic>
        <p:nvPicPr>
          <p:cNvPr id="4" name="Picture 3"/>
          <p:cNvPicPr>
            <a:picLocks noChangeAspect="1"/>
          </p:cNvPicPr>
          <p:nvPr/>
        </p:nvPicPr>
        <p:blipFill>
          <a:blip r:embed="rId2"/>
          <a:stretch>
            <a:fillRect/>
          </a:stretch>
        </p:blipFill>
        <p:spPr>
          <a:xfrm>
            <a:off x="304800" y="2224128"/>
            <a:ext cx="2560543" cy="3490872"/>
          </a:xfrm>
          <a:prstGeom prst="rect">
            <a:avLst/>
          </a:prstGeom>
        </p:spPr>
      </p:pic>
      <p:sp>
        <p:nvSpPr>
          <p:cNvPr id="5" name="TextBox 4"/>
          <p:cNvSpPr txBox="1"/>
          <p:nvPr/>
        </p:nvSpPr>
        <p:spPr>
          <a:xfrm>
            <a:off x="1194684" y="5715000"/>
            <a:ext cx="1790700" cy="381000"/>
          </a:xfrm>
          <a:prstGeom prst="rect">
            <a:avLst/>
          </a:prstGeom>
          <a:noFill/>
        </p:spPr>
        <p:txBody>
          <a:bodyPr wrap="square" rtlCol="0">
            <a:spAutoFit/>
          </a:bodyPr>
          <a:lstStyle/>
          <a:p>
            <a:r>
              <a:rPr lang="en-US" dirty="0" smtClean="0"/>
              <a:t>Sigmund Freud</a:t>
            </a:r>
            <a:endParaRPr lang="en-US" dirty="0"/>
          </a:p>
        </p:txBody>
      </p:sp>
    </p:spTree>
    <p:extLst>
      <p:ext uri="{BB962C8B-B14F-4D97-AF65-F5344CB8AC3E}">
        <p14:creationId xmlns:p14="http://schemas.microsoft.com/office/powerpoint/2010/main" val="234350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457200"/>
            <a:ext cx="9829800" cy="1143000"/>
          </a:xfrm>
        </p:spPr>
        <p:txBody>
          <a:bodyPr>
            <a:normAutofit/>
          </a:bodyPr>
          <a:lstStyle/>
          <a:p>
            <a:pPr algn="ctr"/>
            <a:r>
              <a:rPr lang="en-US" sz="5400" dirty="0" smtClean="0"/>
              <a:t>THE PSYCHOLOGY OF OFFICIATING</a:t>
            </a:r>
            <a:endParaRPr lang="en-US" sz="5400" dirty="0"/>
          </a:p>
        </p:txBody>
      </p:sp>
      <p:sp>
        <p:nvSpPr>
          <p:cNvPr id="5" name="TextBox 4"/>
          <p:cNvSpPr txBox="1"/>
          <p:nvPr/>
        </p:nvSpPr>
        <p:spPr>
          <a:xfrm>
            <a:off x="1219200" y="5580185"/>
            <a:ext cx="1790700" cy="381000"/>
          </a:xfrm>
          <a:prstGeom prst="rect">
            <a:avLst/>
          </a:prstGeom>
          <a:noFill/>
        </p:spPr>
        <p:txBody>
          <a:bodyPr wrap="square" rtlCol="0">
            <a:spAutoFit/>
          </a:bodyPr>
          <a:lstStyle/>
          <a:p>
            <a:r>
              <a:rPr lang="en-US" dirty="0" smtClean="0"/>
              <a:t>Sigmund Freud</a:t>
            </a:r>
            <a:endParaRPr lang="en-US" dirty="0"/>
          </a:p>
        </p:txBody>
      </p:sp>
      <p:sp>
        <p:nvSpPr>
          <p:cNvPr id="3" name="TextBox 2"/>
          <p:cNvSpPr txBox="1"/>
          <p:nvPr/>
        </p:nvSpPr>
        <p:spPr>
          <a:xfrm>
            <a:off x="4876800" y="1835420"/>
            <a:ext cx="6248400" cy="4401205"/>
          </a:xfrm>
          <a:prstGeom prst="rect">
            <a:avLst/>
          </a:prstGeom>
          <a:noFill/>
        </p:spPr>
        <p:txBody>
          <a:bodyPr wrap="square" rtlCol="0">
            <a:spAutoFit/>
          </a:bodyPr>
          <a:lstStyle/>
          <a:p>
            <a:r>
              <a:rPr lang="en-US" sz="2000" b="1" i="1" dirty="0">
                <a:latin typeface="Garamond" panose="02020404030301010803" pitchFamily="18" charset="0"/>
              </a:rPr>
              <a:t>“I, Sigmund Freud, ask you to stop thinking like an official for a few minutes—and start thinking about why you behave like one. For the length of this presentation, do not ask yourself, ‘What did I see?’ Ask yourself, ‘Why did I feel compelled to blow the whistle?’ You believe you blow the whistle because you saw something. But seeing is only the beginning. Something within you may have already decided that you must act. The interesting question is not merely what happened on the floor, but what happened inside you before your whistle sounded. So, for the </a:t>
            </a:r>
            <a:r>
              <a:rPr lang="en-US" sz="2000" b="1" i="1" dirty="0" smtClean="0">
                <a:latin typeface="Garamond" panose="02020404030301010803" pitchFamily="18" charset="0"/>
              </a:rPr>
              <a:t>length of this presentation, </a:t>
            </a:r>
            <a:r>
              <a:rPr lang="en-US" sz="2000" b="1" i="1" dirty="0">
                <a:latin typeface="Garamond" panose="02020404030301010803" pitchFamily="18" charset="0"/>
              </a:rPr>
              <a:t>let's stop asking whether the play was a foul. Let's ask a more uncomfortable question: ‘Why did I feel the need to make that call when it wasn't my call to make?’ </a:t>
            </a:r>
          </a:p>
        </p:txBody>
      </p:sp>
      <p:pic>
        <p:nvPicPr>
          <p:cNvPr id="1026" name="Picture 2" descr="Sigmund Freud | Biography, Theories, Psychology, Books, Works, &amp; Facts |  Britannic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057400"/>
            <a:ext cx="2776538"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3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700" y="254789"/>
            <a:ext cx="7848600" cy="2585323"/>
          </a:xfrm>
          <a:prstGeom prst="rect">
            <a:avLst/>
          </a:prstGeom>
          <a:noFill/>
        </p:spPr>
        <p:txBody>
          <a:bodyPr wrap="square" rtlCol="0">
            <a:spAutoFit/>
          </a:bodyPr>
          <a:lstStyle/>
          <a:p>
            <a:pPr algn="ctr"/>
            <a:r>
              <a:rPr lang="en-US" sz="5400" dirty="0" smtClean="0"/>
              <a:t>What does it take to cover our Primary Coverage Area?</a:t>
            </a:r>
            <a:endParaRPr lang="en-US" sz="5400" dirty="0"/>
          </a:p>
        </p:txBody>
      </p:sp>
      <p:sp>
        <p:nvSpPr>
          <p:cNvPr id="3" name="TextBox 2"/>
          <p:cNvSpPr txBox="1"/>
          <p:nvPr/>
        </p:nvSpPr>
        <p:spPr>
          <a:xfrm>
            <a:off x="838200" y="3607056"/>
            <a:ext cx="5791200" cy="461665"/>
          </a:xfrm>
          <a:prstGeom prst="rect">
            <a:avLst/>
          </a:prstGeom>
          <a:noFill/>
        </p:spPr>
        <p:txBody>
          <a:bodyPr wrap="square" rtlCol="0">
            <a:spAutoFit/>
          </a:bodyPr>
          <a:lstStyle/>
          <a:p>
            <a:pPr marL="285750" indent="-285750" algn="ctr">
              <a:buFont typeface="Arial" panose="020B0604020202020204" pitchFamily="34" charset="0"/>
              <a:buChar char="•"/>
            </a:pPr>
            <a:r>
              <a:rPr lang="en-US" sz="2400" dirty="0"/>
              <a:t>E</a:t>
            </a:r>
            <a:r>
              <a:rPr lang="en-US" sz="2400" dirty="0" smtClean="0"/>
              <a:t>ach crew member acting responsibly</a:t>
            </a:r>
            <a:endParaRPr lang="en-US" sz="2400" dirty="0"/>
          </a:p>
        </p:txBody>
      </p:sp>
      <p:sp>
        <p:nvSpPr>
          <p:cNvPr id="8" name="Rectangle 7"/>
          <p:cNvSpPr/>
          <p:nvPr/>
        </p:nvSpPr>
        <p:spPr>
          <a:xfrm>
            <a:off x="1019185" y="4524423"/>
            <a:ext cx="4127477" cy="461665"/>
          </a:xfrm>
          <a:prstGeom prst="rect">
            <a:avLst/>
          </a:prstGeom>
        </p:spPr>
        <p:txBody>
          <a:bodyPr wrap="none">
            <a:spAutoFit/>
          </a:bodyPr>
          <a:lstStyle/>
          <a:p>
            <a:pPr marL="342900" indent="-342900">
              <a:buFont typeface="Arial" panose="020B0604020202020204" pitchFamily="34" charset="0"/>
              <a:buChar char="•"/>
            </a:pPr>
            <a:r>
              <a:rPr lang="en-US" sz="2400" dirty="0" smtClean="0">
                <a:latin typeface="Franklin Gothic Medium" panose="020B0603020102020204" pitchFamily="34" charset="0"/>
                <a:cs typeface="Times New Roman" panose="02020603050405020304" pitchFamily="18" charset="0"/>
              </a:rPr>
              <a:t>Discipline, trust, teamwork</a:t>
            </a:r>
            <a:endParaRPr lang="en-US" sz="2400" dirty="0"/>
          </a:p>
        </p:txBody>
      </p:sp>
      <p:sp>
        <p:nvSpPr>
          <p:cNvPr id="9" name="Rectangle 8"/>
          <p:cNvSpPr/>
          <p:nvPr/>
        </p:nvSpPr>
        <p:spPr>
          <a:xfrm>
            <a:off x="1019185" y="5447754"/>
            <a:ext cx="4555093" cy="461665"/>
          </a:xfrm>
          <a:prstGeom prst="rect">
            <a:avLst/>
          </a:prstGeom>
        </p:spPr>
        <p:txBody>
          <a:bodyPr wrap="none">
            <a:spAutoFit/>
          </a:bodyPr>
          <a:lstStyle/>
          <a:p>
            <a:pPr marL="285750" indent="-285750">
              <a:buFont typeface="Arial" panose="020B0604020202020204" pitchFamily="34" charset="0"/>
              <a:buChar char="•"/>
            </a:pPr>
            <a:r>
              <a:rPr lang="en-US" sz="2400" dirty="0" smtClean="0"/>
              <a:t>Sharp judgment, slow whistles </a:t>
            </a:r>
            <a:endParaRPr lang="en-US" sz="2400" dirty="0"/>
          </a:p>
        </p:txBody>
      </p:sp>
      <p:sp>
        <p:nvSpPr>
          <p:cNvPr id="4" name="TextBox 3"/>
          <p:cNvSpPr txBox="1"/>
          <p:nvPr/>
        </p:nvSpPr>
        <p:spPr>
          <a:xfrm>
            <a:off x="5048250" y="2782022"/>
            <a:ext cx="2095500" cy="369332"/>
          </a:xfrm>
          <a:prstGeom prst="rect">
            <a:avLst/>
          </a:prstGeom>
          <a:noFill/>
        </p:spPr>
        <p:txBody>
          <a:bodyPr wrap="square" rtlCol="0">
            <a:spAutoFit/>
          </a:bodyPr>
          <a:lstStyle/>
          <a:p>
            <a:r>
              <a:rPr lang="en-US" i="1" dirty="0"/>
              <a:t>a</a:t>
            </a:r>
            <a:r>
              <a:rPr lang="en-US" i="1" dirty="0" smtClean="0"/>
              <a:t>ccording to  Freud </a:t>
            </a:r>
            <a:endParaRPr lang="en-US" i="1" dirty="0"/>
          </a:p>
        </p:txBody>
      </p:sp>
    </p:spTree>
    <p:extLst>
      <p:ext uri="{BB962C8B-B14F-4D97-AF65-F5344CB8AC3E}">
        <p14:creationId xmlns:p14="http://schemas.microsoft.com/office/powerpoint/2010/main" val="230803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8839" y="304800"/>
            <a:ext cx="10694323" cy="830997"/>
          </a:xfrm>
          <a:prstGeom prst="rect">
            <a:avLst/>
          </a:prstGeom>
          <a:noFill/>
        </p:spPr>
        <p:txBody>
          <a:bodyPr wrap="square" rtlCol="0">
            <a:spAutoFit/>
          </a:bodyPr>
          <a:lstStyle/>
          <a:p>
            <a:pPr algn="ctr"/>
            <a:r>
              <a:rPr lang="en-US" sz="4800" dirty="0" smtClean="0"/>
              <a:t>What our Primary Coverage Area is not</a:t>
            </a:r>
            <a:endParaRPr lang="en-US" sz="4800" dirty="0"/>
          </a:p>
        </p:txBody>
      </p:sp>
      <p:sp>
        <p:nvSpPr>
          <p:cNvPr id="3" name="TextBox 2"/>
          <p:cNvSpPr txBox="1"/>
          <p:nvPr/>
        </p:nvSpPr>
        <p:spPr>
          <a:xfrm>
            <a:off x="1284317" y="2143549"/>
            <a:ext cx="5510927" cy="461665"/>
          </a:xfrm>
          <a:prstGeom prst="rect">
            <a:avLst/>
          </a:prstGeom>
          <a:noFill/>
        </p:spPr>
        <p:txBody>
          <a:bodyPr wrap="square" rtlCol="0">
            <a:spAutoFit/>
          </a:bodyPr>
          <a:lstStyle/>
          <a:p>
            <a:pPr marL="285750" indent="-285750" algn="ctr">
              <a:buFont typeface="Arial" panose="020B0604020202020204" pitchFamily="34" charset="0"/>
              <a:buChar char="•"/>
            </a:pPr>
            <a:r>
              <a:rPr lang="en-US" sz="2400" dirty="0" smtClean="0"/>
              <a:t>Mindset of viewing entire court</a:t>
            </a:r>
            <a:endParaRPr lang="en-US" sz="2400" dirty="0"/>
          </a:p>
        </p:txBody>
      </p:sp>
      <p:sp>
        <p:nvSpPr>
          <p:cNvPr id="6" name="Rectangle 5"/>
          <p:cNvSpPr/>
          <p:nvPr/>
        </p:nvSpPr>
        <p:spPr>
          <a:xfrm>
            <a:off x="1780601" y="3109764"/>
            <a:ext cx="5014643" cy="461665"/>
          </a:xfrm>
          <a:prstGeom prst="rect">
            <a:avLst/>
          </a:prstGeom>
        </p:spPr>
        <p:txBody>
          <a:bodyPr wrap="none">
            <a:spAutoFit/>
          </a:bodyPr>
          <a:lstStyle/>
          <a:p>
            <a:pPr marL="285750" indent="-285750">
              <a:buFont typeface="Arial" panose="020B0604020202020204" pitchFamily="34" charset="0"/>
              <a:buChar char="•"/>
            </a:pPr>
            <a:r>
              <a:rPr lang="en-US" sz="2400" dirty="0" smtClean="0"/>
              <a:t>Belief we are helping our partners.</a:t>
            </a:r>
            <a:endParaRPr lang="en-US" sz="2400" dirty="0"/>
          </a:p>
        </p:txBody>
      </p:sp>
      <p:sp>
        <p:nvSpPr>
          <p:cNvPr id="4" name="TextBox 3"/>
          <p:cNvSpPr txBox="1"/>
          <p:nvPr/>
        </p:nvSpPr>
        <p:spPr>
          <a:xfrm>
            <a:off x="1764272" y="4100472"/>
            <a:ext cx="6514116"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Where I happen to be looking at the moment.</a:t>
            </a:r>
            <a:endParaRPr lang="en-US" sz="2400" dirty="0"/>
          </a:p>
        </p:txBody>
      </p:sp>
      <p:sp>
        <p:nvSpPr>
          <p:cNvPr id="5" name="TextBox 4"/>
          <p:cNvSpPr txBox="1"/>
          <p:nvPr/>
        </p:nvSpPr>
        <p:spPr>
          <a:xfrm>
            <a:off x="5086350" y="1269667"/>
            <a:ext cx="2019300" cy="369332"/>
          </a:xfrm>
          <a:prstGeom prst="rect">
            <a:avLst/>
          </a:prstGeom>
          <a:noFill/>
        </p:spPr>
        <p:txBody>
          <a:bodyPr wrap="square" rtlCol="0">
            <a:spAutoFit/>
          </a:bodyPr>
          <a:lstStyle/>
          <a:p>
            <a:r>
              <a:rPr lang="en-US" i="1" dirty="0"/>
              <a:t>a</a:t>
            </a:r>
            <a:r>
              <a:rPr lang="en-US" i="1" dirty="0" smtClean="0"/>
              <a:t>ccording to Freud</a:t>
            </a:r>
            <a:endParaRPr lang="en-US" i="1" dirty="0"/>
          </a:p>
        </p:txBody>
      </p:sp>
      <p:pic>
        <p:nvPicPr>
          <p:cNvPr id="8" name="Picture 7"/>
          <p:cNvPicPr>
            <a:picLocks noChangeAspect="1"/>
          </p:cNvPicPr>
          <p:nvPr/>
        </p:nvPicPr>
        <p:blipFill>
          <a:blip r:embed="rId2"/>
          <a:stretch>
            <a:fillRect/>
          </a:stretch>
        </p:blipFill>
        <p:spPr>
          <a:xfrm>
            <a:off x="9525000" y="3962400"/>
            <a:ext cx="2505673" cy="2225233"/>
          </a:xfrm>
          <a:prstGeom prst="rect">
            <a:avLst/>
          </a:prstGeom>
        </p:spPr>
      </p:pic>
      <p:pic>
        <p:nvPicPr>
          <p:cNvPr id="9" name="Picture 8"/>
          <p:cNvPicPr>
            <a:picLocks noChangeAspect="1"/>
          </p:cNvPicPr>
          <p:nvPr/>
        </p:nvPicPr>
        <p:blipFill>
          <a:blip r:embed="rId3"/>
          <a:stretch>
            <a:fillRect/>
          </a:stretch>
        </p:blipFill>
        <p:spPr>
          <a:xfrm>
            <a:off x="201948" y="4560438"/>
            <a:ext cx="8699746" cy="1822862"/>
          </a:xfrm>
          <a:prstGeom prst="rect">
            <a:avLst/>
          </a:prstGeom>
        </p:spPr>
      </p:pic>
    </p:spTree>
    <p:extLst>
      <p:ext uri="{BB962C8B-B14F-4D97-AF65-F5344CB8AC3E}">
        <p14:creationId xmlns:p14="http://schemas.microsoft.com/office/powerpoint/2010/main" val="8304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10058400" cy="989264"/>
          </a:xfrm>
        </p:spPr>
        <p:txBody>
          <a:bodyPr/>
          <a:lstStyle/>
          <a:p>
            <a:pPr algn="ctr"/>
            <a:r>
              <a:rPr lang="en-US" dirty="0" smtClean="0"/>
              <a:t>Why officials reach outside their PCA</a:t>
            </a:r>
            <a:endParaRPr lang="en-US" dirty="0"/>
          </a:p>
        </p:txBody>
      </p:sp>
      <p:sp>
        <p:nvSpPr>
          <p:cNvPr id="8" name="TextBox 7"/>
          <p:cNvSpPr txBox="1"/>
          <p:nvPr/>
        </p:nvSpPr>
        <p:spPr>
          <a:xfrm>
            <a:off x="934875" y="2119668"/>
            <a:ext cx="38862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Big, loud, obvious contact</a:t>
            </a:r>
            <a:endParaRPr lang="en-US" sz="2400" dirty="0"/>
          </a:p>
        </p:txBody>
      </p:sp>
      <p:sp>
        <p:nvSpPr>
          <p:cNvPr id="9" name="TextBox 8"/>
          <p:cNvSpPr txBox="1"/>
          <p:nvPr/>
        </p:nvSpPr>
        <p:spPr>
          <a:xfrm>
            <a:off x="901082" y="3076021"/>
            <a:ext cx="54864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Natural reaction to motion and impact</a:t>
            </a:r>
            <a:endParaRPr lang="en-US" sz="2400" dirty="0"/>
          </a:p>
        </p:txBody>
      </p:sp>
      <p:sp>
        <p:nvSpPr>
          <p:cNvPr id="10" name="TextBox 9"/>
          <p:cNvSpPr txBox="1"/>
          <p:nvPr/>
        </p:nvSpPr>
        <p:spPr>
          <a:xfrm>
            <a:off x="896775" y="3988588"/>
            <a:ext cx="39624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Fear of nobody calling it</a:t>
            </a:r>
            <a:endParaRPr lang="en-US" sz="2400" dirty="0"/>
          </a:p>
        </p:txBody>
      </p:sp>
      <p:sp>
        <p:nvSpPr>
          <p:cNvPr id="11" name="TextBox 10"/>
          <p:cNvSpPr txBox="1"/>
          <p:nvPr/>
        </p:nvSpPr>
        <p:spPr>
          <a:xfrm>
            <a:off x="866446" y="4901155"/>
            <a:ext cx="61722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Whistle impulse happens before PCA check</a:t>
            </a:r>
            <a:endParaRPr lang="en-US" sz="2400" dirty="0"/>
          </a:p>
        </p:txBody>
      </p:sp>
      <p:sp>
        <p:nvSpPr>
          <p:cNvPr id="3" name="TextBox 2"/>
          <p:cNvSpPr txBox="1"/>
          <p:nvPr/>
        </p:nvSpPr>
        <p:spPr>
          <a:xfrm>
            <a:off x="866446" y="5797157"/>
            <a:ext cx="9296828"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Misguided attempt to showcase officiating strength.</a:t>
            </a:r>
            <a:endParaRPr lang="en-US" sz="2400" b="1" i="1" u="sng" dirty="0"/>
          </a:p>
        </p:txBody>
      </p:sp>
      <p:sp>
        <p:nvSpPr>
          <p:cNvPr id="5" name="TextBox 4"/>
          <p:cNvSpPr txBox="1"/>
          <p:nvPr/>
        </p:nvSpPr>
        <p:spPr>
          <a:xfrm>
            <a:off x="9372600" y="1973540"/>
            <a:ext cx="2000250" cy="369332"/>
          </a:xfrm>
          <a:prstGeom prst="rect">
            <a:avLst/>
          </a:prstGeom>
          <a:noFill/>
        </p:spPr>
        <p:txBody>
          <a:bodyPr wrap="square" rtlCol="0">
            <a:spAutoFit/>
          </a:bodyPr>
          <a:lstStyle/>
          <a:p>
            <a:r>
              <a:rPr lang="en-US" i="1" dirty="0"/>
              <a:t>according to Freud</a:t>
            </a:r>
          </a:p>
        </p:txBody>
      </p:sp>
    </p:spTree>
    <p:extLst>
      <p:ext uri="{BB962C8B-B14F-4D97-AF65-F5344CB8AC3E}">
        <p14:creationId xmlns:p14="http://schemas.microsoft.com/office/powerpoint/2010/main" val="413982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9448800" cy="1954033"/>
          </a:xfrm>
        </p:spPr>
        <p:txBody>
          <a:bodyPr>
            <a:noAutofit/>
          </a:bodyPr>
          <a:lstStyle/>
          <a:p>
            <a:pPr algn="ctr"/>
            <a:r>
              <a:rPr lang="en-US" sz="4000" dirty="0" smtClean="0"/>
              <a:t>And furthermore– regarding  officials reaching out of their  PCA                                                </a:t>
            </a:r>
            <a:r>
              <a:rPr lang="en-US" sz="2800" i="1" dirty="0" smtClean="0"/>
              <a:t>according </a:t>
            </a:r>
            <a:r>
              <a:rPr lang="en-US" sz="2800" i="1" dirty="0"/>
              <a:t>to Freud</a:t>
            </a:r>
            <a:br>
              <a:rPr lang="en-US" sz="2800" i="1" dirty="0"/>
            </a:br>
            <a:endParaRPr lang="en-US" sz="2800" dirty="0"/>
          </a:p>
        </p:txBody>
      </p:sp>
      <p:sp>
        <p:nvSpPr>
          <p:cNvPr id="7" name="TextBox 6"/>
          <p:cNvSpPr txBox="1"/>
          <p:nvPr/>
        </p:nvSpPr>
        <p:spPr>
          <a:xfrm>
            <a:off x="7543800" y="2438400"/>
            <a:ext cx="4495800" cy="2523768"/>
          </a:xfrm>
          <a:prstGeom prst="rect">
            <a:avLst/>
          </a:prstGeom>
          <a:noFill/>
        </p:spPr>
        <p:txBody>
          <a:bodyPr wrap="square" rtlCol="0">
            <a:spAutoFit/>
          </a:bodyPr>
          <a:lstStyle/>
          <a:p>
            <a:pPr algn="ctr"/>
            <a:r>
              <a:rPr lang="en-US" sz="2800" u="sng" dirty="0" smtClean="0"/>
              <a:t>3 person mechanics</a:t>
            </a:r>
          </a:p>
          <a:p>
            <a:pPr algn="ctr"/>
            <a:r>
              <a:rPr lang="en-US" sz="2800" dirty="0" smtClean="0"/>
              <a:t>Veteran officials are more susceptible because </a:t>
            </a:r>
            <a:r>
              <a:rPr lang="en-US" sz="2800" dirty="0"/>
              <a:t>they read plays faster and anticipate contact earlier.</a:t>
            </a:r>
          </a:p>
          <a:p>
            <a:endParaRPr lang="en-US" dirty="0"/>
          </a:p>
        </p:txBody>
      </p:sp>
      <p:sp>
        <p:nvSpPr>
          <p:cNvPr id="13" name="TextBox 12"/>
          <p:cNvSpPr txBox="1"/>
          <p:nvPr/>
        </p:nvSpPr>
        <p:spPr>
          <a:xfrm>
            <a:off x="519784" y="2744975"/>
            <a:ext cx="3718322" cy="1231106"/>
          </a:xfrm>
          <a:prstGeom prst="rect">
            <a:avLst/>
          </a:prstGeom>
          <a:noFill/>
        </p:spPr>
        <p:txBody>
          <a:bodyPr wrap="square" rtlCol="0">
            <a:spAutoFit/>
          </a:bodyPr>
          <a:lstStyle/>
          <a:p>
            <a:pPr algn="ctr"/>
            <a:r>
              <a:rPr lang="en-US" sz="2800" dirty="0" smtClean="0"/>
              <a:t>Nervous</a:t>
            </a:r>
            <a:r>
              <a:rPr lang="en-US" sz="2800" dirty="0"/>
              <a:t>, anxious, or apprehensive officials</a:t>
            </a:r>
          </a:p>
          <a:p>
            <a:endParaRPr lang="en-US" dirty="0"/>
          </a:p>
        </p:txBody>
      </p:sp>
      <p:sp>
        <p:nvSpPr>
          <p:cNvPr id="14" name="TextBox 13"/>
          <p:cNvSpPr txBox="1"/>
          <p:nvPr/>
        </p:nvSpPr>
        <p:spPr>
          <a:xfrm>
            <a:off x="344800" y="3861697"/>
            <a:ext cx="4068290" cy="1384995"/>
          </a:xfrm>
          <a:prstGeom prst="rect">
            <a:avLst/>
          </a:prstGeom>
          <a:noFill/>
        </p:spPr>
        <p:txBody>
          <a:bodyPr wrap="square" rtlCol="0">
            <a:spAutoFit/>
          </a:bodyPr>
          <a:lstStyle/>
          <a:p>
            <a:pPr algn="ctr"/>
            <a:r>
              <a:rPr lang="en-US" sz="2800" dirty="0" smtClean="0"/>
              <a:t>Some officials still learning coverage areas</a:t>
            </a:r>
            <a:endParaRPr lang="en-US" sz="2800" dirty="0"/>
          </a:p>
          <a:p>
            <a:endParaRPr lang="en-US" sz="2800" dirty="0"/>
          </a:p>
        </p:txBody>
      </p:sp>
      <p:sp>
        <p:nvSpPr>
          <p:cNvPr id="15" name="TextBox 14"/>
          <p:cNvSpPr txBox="1"/>
          <p:nvPr/>
        </p:nvSpPr>
        <p:spPr>
          <a:xfrm>
            <a:off x="381000" y="5050270"/>
            <a:ext cx="4194918" cy="1231106"/>
          </a:xfrm>
          <a:prstGeom prst="rect">
            <a:avLst/>
          </a:prstGeom>
          <a:noFill/>
        </p:spPr>
        <p:txBody>
          <a:bodyPr wrap="square" rtlCol="0">
            <a:spAutoFit/>
          </a:bodyPr>
          <a:lstStyle/>
          <a:p>
            <a:pPr algn="ctr"/>
            <a:r>
              <a:rPr lang="en-US" sz="2800" dirty="0" smtClean="0"/>
              <a:t>A large amount of space to cover for two officials</a:t>
            </a:r>
            <a:endParaRPr lang="en-US" sz="2800" dirty="0"/>
          </a:p>
          <a:p>
            <a:endParaRPr lang="en-US" dirty="0"/>
          </a:p>
        </p:txBody>
      </p:sp>
      <p:sp>
        <p:nvSpPr>
          <p:cNvPr id="6" name="TextBox 5"/>
          <p:cNvSpPr txBox="1"/>
          <p:nvPr/>
        </p:nvSpPr>
        <p:spPr>
          <a:xfrm>
            <a:off x="529482" y="1981200"/>
            <a:ext cx="3432918" cy="523220"/>
          </a:xfrm>
          <a:prstGeom prst="rect">
            <a:avLst/>
          </a:prstGeom>
          <a:noFill/>
        </p:spPr>
        <p:txBody>
          <a:bodyPr wrap="square" rtlCol="0">
            <a:spAutoFit/>
          </a:bodyPr>
          <a:lstStyle/>
          <a:p>
            <a:r>
              <a:rPr lang="en-US" sz="2800" u="sng" dirty="0" smtClean="0"/>
              <a:t>2 person mechanics</a:t>
            </a:r>
            <a:endParaRPr lang="en-US" sz="2800" u="sng" dirty="0"/>
          </a:p>
        </p:txBody>
      </p:sp>
      <p:pic>
        <p:nvPicPr>
          <p:cNvPr id="3" name="Picture 2"/>
          <p:cNvPicPr>
            <a:picLocks noChangeAspect="1"/>
          </p:cNvPicPr>
          <p:nvPr/>
        </p:nvPicPr>
        <p:blipFill>
          <a:blip r:embed="rId2"/>
          <a:stretch>
            <a:fillRect/>
          </a:stretch>
        </p:blipFill>
        <p:spPr>
          <a:xfrm>
            <a:off x="4815729" y="2257544"/>
            <a:ext cx="2560542" cy="3493311"/>
          </a:xfrm>
          <a:prstGeom prst="rect">
            <a:avLst/>
          </a:prstGeom>
        </p:spPr>
      </p:pic>
    </p:spTree>
    <p:extLst>
      <p:ext uri="{BB962C8B-B14F-4D97-AF65-F5344CB8AC3E}">
        <p14:creationId xmlns:p14="http://schemas.microsoft.com/office/powerpoint/2010/main" val="259839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1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10058400" cy="780979"/>
          </a:xfrm>
        </p:spPr>
        <p:txBody>
          <a:bodyPr/>
          <a:lstStyle/>
          <a:p>
            <a:pPr algn="ctr"/>
            <a:r>
              <a:rPr lang="en-US" dirty="0" smtClean="0"/>
              <a:t>When officials reach outside their PCA</a:t>
            </a:r>
            <a:endParaRPr lang="en-US" dirty="0"/>
          </a:p>
        </p:txBody>
      </p:sp>
      <p:sp>
        <p:nvSpPr>
          <p:cNvPr id="3" name="Text Placeholder 2"/>
          <p:cNvSpPr>
            <a:spLocks noGrp="1"/>
          </p:cNvSpPr>
          <p:nvPr>
            <p:ph type="body" idx="1"/>
          </p:nvPr>
        </p:nvSpPr>
        <p:spPr>
          <a:xfrm>
            <a:off x="1617990" y="1374057"/>
            <a:ext cx="5350625" cy="474717"/>
          </a:xfrm>
        </p:spPr>
        <p:txBody>
          <a:bodyPr>
            <a:noAutofit/>
          </a:bodyPr>
          <a:lstStyle/>
          <a:p>
            <a:pPr marL="342900" lvl="0" indent="-342900" algn="ctr">
              <a:buFont typeface="Arial" panose="020B0604020202020204" pitchFamily="34" charset="0"/>
              <a:buChar char="•"/>
            </a:pPr>
            <a:r>
              <a:rPr lang="en-US" sz="2000" dirty="0" smtClean="0"/>
              <a:t>Wandering eyes lead to increased whistles</a:t>
            </a:r>
            <a:endParaRPr lang="en-US" sz="2000" dirty="0"/>
          </a:p>
        </p:txBody>
      </p:sp>
      <p:sp>
        <p:nvSpPr>
          <p:cNvPr id="4" name="TextBox 3"/>
          <p:cNvSpPr txBox="1"/>
          <p:nvPr/>
        </p:nvSpPr>
        <p:spPr>
          <a:xfrm>
            <a:off x="1649434" y="2171647"/>
            <a:ext cx="7862454" cy="954107"/>
          </a:xfrm>
          <a:prstGeom prst="rect">
            <a:avLst/>
          </a:prstGeom>
          <a:noFill/>
        </p:spPr>
        <p:txBody>
          <a:bodyPr wrap="square" rtlCol="0">
            <a:spAutoFit/>
          </a:bodyPr>
          <a:lstStyle/>
          <a:p>
            <a:pPr marL="342900" indent="-342900" algn="ctr">
              <a:buFont typeface="Arial" panose="020B0604020202020204" pitchFamily="34" charset="0"/>
              <a:buChar char="•"/>
            </a:pPr>
            <a:r>
              <a:rPr lang="en-US" sz="2000" dirty="0"/>
              <a:t>Missed fouls </a:t>
            </a:r>
            <a:r>
              <a:rPr lang="en-US" sz="2000" dirty="0" smtClean="0"/>
              <a:t>and violations </a:t>
            </a:r>
            <a:r>
              <a:rPr lang="en-US" sz="2000" b="1" dirty="0" smtClean="0"/>
              <a:t>inside </a:t>
            </a:r>
            <a:r>
              <a:rPr lang="en-US" sz="2000" b="1" i="1" dirty="0" smtClean="0"/>
              <a:t>your</a:t>
            </a:r>
            <a:r>
              <a:rPr lang="en-US" sz="2000" b="1" dirty="0" smtClean="0"/>
              <a:t> PCA due to wandering eyes </a:t>
            </a:r>
          </a:p>
          <a:p>
            <a:pPr algn="ctr"/>
            <a:endParaRPr lang="en-US" b="1" dirty="0"/>
          </a:p>
          <a:p>
            <a:pPr lvl="1" algn="ctr"/>
            <a:endParaRPr lang="en-US" dirty="0"/>
          </a:p>
        </p:txBody>
      </p:sp>
      <p:sp>
        <p:nvSpPr>
          <p:cNvPr id="5" name="TextBox 4"/>
          <p:cNvSpPr txBox="1"/>
          <p:nvPr/>
        </p:nvSpPr>
        <p:spPr>
          <a:xfrm>
            <a:off x="1649434" y="3111601"/>
            <a:ext cx="7086600" cy="400110"/>
          </a:xfrm>
          <a:prstGeom prst="rect">
            <a:avLst/>
          </a:prstGeom>
          <a:noFill/>
        </p:spPr>
        <p:txBody>
          <a:bodyPr wrap="square" rtlCol="0">
            <a:spAutoFit/>
          </a:bodyPr>
          <a:lstStyle/>
          <a:p>
            <a:pPr marL="342900" lvl="0" indent="-342900" algn="ctr">
              <a:buFont typeface="Arial" panose="020B0604020202020204" pitchFamily="34" charset="0"/>
              <a:buChar char="•"/>
            </a:pPr>
            <a:r>
              <a:rPr lang="en-US" sz="2000" dirty="0"/>
              <a:t>Coaches reacting to </a:t>
            </a:r>
            <a:r>
              <a:rPr lang="en-US" sz="2000" i="1" dirty="0"/>
              <a:t>what we </a:t>
            </a:r>
            <a:r>
              <a:rPr lang="en-US" sz="2000" i="1" u="sng" dirty="0"/>
              <a:t>didn’t</a:t>
            </a:r>
            <a:r>
              <a:rPr lang="en-US" sz="2000" i="1" dirty="0"/>
              <a:t> see</a:t>
            </a:r>
            <a:r>
              <a:rPr lang="en-US" sz="2000" dirty="0"/>
              <a:t>, not what we called</a:t>
            </a:r>
          </a:p>
        </p:txBody>
      </p:sp>
      <p:sp>
        <p:nvSpPr>
          <p:cNvPr id="7" name="TextBox 6"/>
          <p:cNvSpPr txBox="1"/>
          <p:nvPr/>
        </p:nvSpPr>
        <p:spPr>
          <a:xfrm>
            <a:off x="1696399" y="3974889"/>
            <a:ext cx="6477000"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Coaches lose confidence in crew’s court coverage</a:t>
            </a:r>
            <a:endParaRPr lang="en-US" sz="2000" dirty="0"/>
          </a:p>
        </p:txBody>
      </p:sp>
      <p:sp>
        <p:nvSpPr>
          <p:cNvPr id="8" name="TextBox 7"/>
          <p:cNvSpPr txBox="1"/>
          <p:nvPr/>
        </p:nvSpPr>
        <p:spPr>
          <a:xfrm>
            <a:off x="1699953" y="5562600"/>
            <a:ext cx="6096000"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Reputations suffer. Perceptions are formed</a:t>
            </a:r>
            <a:endParaRPr lang="en-US" sz="2000" dirty="0"/>
          </a:p>
        </p:txBody>
      </p:sp>
      <p:sp>
        <p:nvSpPr>
          <p:cNvPr id="9" name="TextBox 8"/>
          <p:cNvSpPr txBox="1"/>
          <p:nvPr/>
        </p:nvSpPr>
        <p:spPr>
          <a:xfrm>
            <a:off x="1696399" y="4800600"/>
            <a:ext cx="5257800"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Every whistle becomes more magnified</a:t>
            </a:r>
            <a:endParaRPr lang="en-US" sz="2000" dirty="0"/>
          </a:p>
        </p:txBody>
      </p:sp>
      <p:sp>
        <p:nvSpPr>
          <p:cNvPr id="10" name="TextBox 9"/>
          <p:cNvSpPr txBox="1"/>
          <p:nvPr/>
        </p:nvSpPr>
        <p:spPr>
          <a:xfrm>
            <a:off x="8736034" y="1010714"/>
            <a:ext cx="2008166" cy="369332"/>
          </a:xfrm>
          <a:prstGeom prst="rect">
            <a:avLst/>
          </a:prstGeom>
          <a:noFill/>
        </p:spPr>
        <p:txBody>
          <a:bodyPr wrap="square" rtlCol="0">
            <a:spAutoFit/>
          </a:bodyPr>
          <a:lstStyle/>
          <a:p>
            <a:r>
              <a:rPr lang="en-US" i="1" dirty="0"/>
              <a:t>according to Freud</a:t>
            </a:r>
          </a:p>
        </p:txBody>
      </p:sp>
    </p:spTree>
    <p:extLst>
      <p:ext uri="{BB962C8B-B14F-4D97-AF65-F5344CB8AC3E}">
        <p14:creationId xmlns:p14="http://schemas.microsoft.com/office/powerpoint/2010/main" val="223340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62897"/>
            <a:ext cx="10058400" cy="838199"/>
          </a:xfrm>
        </p:spPr>
        <p:txBody>
          <a:bodyPr/>
          <a:lstStyle/>
          <a:p>
            <a:pPr algn="ctr"/>
            <a:r>
              <a:rPr lang="en-US" dirty="0" smtClean="0"/>
              <a:t>When the crew focuses on their PCA</a:t>
            </a:r>
            <a:endParaRPr lang="en-US" dirty="0"/>
          </a:p>
        </p:txBody>
      </p:sp>
      <p:sp>
        <p:nvSpPr>
          <p:cNvPr id="3" name="Text Placeholder 2"/>
          <p:cNvSpPr>
            <a:spLocks noGrp="1"/>
          </p:cNvSpPr>
          <p:nvPr>
            <p:ph type="body" idx="1"/>
          </p:nvPr>
        </p:nvSpPr>
        <p:spPr>
          <a:xfrm>
            <a:off x="1115808" y="2072265"/>
            <a:ext cx="5176024" cy="609600"/>
          </a:xfrm>
        </p:spPr>
        <p:txBody>
          <a:bodyPr/>
          <a:lstStyle/>
          <a:p>
            <a:pPr marL="342900" indent="-342900">
              <a:buFont typeface="Arial" panose="020B0604020202020204" pitchFamily="34" charset="0"/>
              <a:buChar char="•"/>
            </a:pPr>
            <a:r>
              <a:rPr lang="en-US" dirty="0" smtClean="0"/>
              <a:t>Court coverage greatly improves</a:t>
            </a:r>
          </a:p>
          <a:p>
            <a:endParaRPr lang="en-US" dirty="0"/>
          </a:p>
        </p:txBody>
      </p:sp>
      <p:sp>
        <p:nvSpPr>
          <p:cNvPr id="4" name="TextBox 3"/>
          <p:cNvSpPr txBox="1"/>
          <p:nvPr/>
        </p:nvSpPr>
        <p:spPr>
          <a:xfrm>
            <a:off x="1097918" y="3177525"/>
            <a:ext cx="44196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Double whistles will decrease</a:t>
            </a:r>
            <a:endParaRPr lang="en-US" sz="2400" dirty="0"/>
          </a:p>
        </p:txBody>
      </p:sp>
      <p:sp>
        <p:nvSpPr>
          <p:cNvPr id="5" name="TextBox 4"/>
          <p:cNvSpPr txBox="1"/>
          <p:nvPr/>
        </p:nvSpPr>
        <p:spPr>
          <a:xfrm>
            <a:off x="1064150" y="5181600"/>
            <a:ext cx="801494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All crew members give the appearance of working in sync</a:t>
            </a:r>
            <a:endParaRPr lang="en-US" sz="2400" b="1" i="1" u="sng" dirty="0"/>
          </a:p>
        </p:txBody>
      </p:sp>
      <p:sp>
        <p:nvSpPr>
          <p:cNvPr id="6" name="TextBox 5"/>
          <p:cNvSpPr txBox="1"/>
          <p:nvPr/>
        </p:nvSpPr>
        <p:spPr>
          <a:xfrm>
            <a:off x="1075389" y="4185526"/>
            <a:ext cx="53340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Game management is under control</a:t>
            </a:r>
            <a:endParaRPr lang="en-US" sz="2400" dirty="0"/>
          </a:p>
        </p:txBody>
      </p:sp>
      <p:sp>
        <p:nvSpPr>
          <p:cNvPr id="9" name="TextBox 8"/>
          <p:cNvSpPr txBox="1"/>
          <p:nvPr/>
        </p:nvSpPr>
        <p:spPr>
          <a:xfrm>
            <a:off x="7848600" y="1235075"/>
            <a:ext cx="2057400" cy="646331"/>
          </a:xfrm>
          <a:prstGeom prst="rect">
            <a:avLst/>
          </a:prstGeom>
          <a:noFill/>
        </p:spPr>
        <p:txBody>
          <a:bodyPr wrap="square" rtlCol="0">
            <a:spAutoFit/>
          </a:bodyPr>
          <a:lstStyle/>
          <a:p>
            <a:r>
              <a:rPr lang="en-US" dirty="0" smtClean="0"/>
              <a:t> </a:t>
            </a:r>
            <a:r>
              <a:rPr lang="en-US" i="1" dirty="0"/>
              <a:t>according to Freud</a:t>
            </a:r>
          </a:p>
          <a:p>
            <a:endParaRPr lang="en-US" i="1" dirty="0"/>
          </a:p>
        </p:txBody>
      </p:sp>
    </p:spTree>
    <p:extLst>
      <p:ext uri="{BB962C8B-B14F-4D97-AF65-F5344CB8AC3E}">
        <p14:creationId xmlns:p14="http://schemas.microsoft.com/office/powerpoint/2010/main" val="426817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10058400" cy="821160"/>
          </a:xfrm>
        </p:spPr>
        <p:txBody>
          <a:bodyPr>
            <a:normAutofit fontScale="90000"/>
          </a:bodyPr>
          <a:lstStyle/>
          <a:p>
            <a:pPr algn="ctr"/>
            <a:r>
              <a:rPr lang="en-US" dirty="0" smtClean="0"/>
              <a:t>What are our  PCA goals and objectives?</a:t>
            </a:r>
            <a:endParaRPr lang="en-US" dirty="0"/>
          </a:p>
        </p:txBody>
      </p:sp>
      <p:sp>
        <p:nvSpPr>
          <p:cNvPr id="3" name="Text Placeholder 2"/>
          <p:cNvSpPr>
            <a:spLocks noGrp="1"/>
          </p:cNvSpPr>
          <p:nvPr>
            <p:ph type="body" idx="1"/>
          </p:nvPr>
        </p:nvSpPr>
        <p:spPr>
          <a:xfrm>
            <a:off x="608461" y="2604777"/>
            <a:ext cx="9448800" cy="693241"/>
          </a:xfrm>
        </p:spPr>
        <p:txBody>
          <a:bodyPr>
            <a:noAutofit/>
          </a:bodyPr>
          <a:lstStyle/>
          <a:p>
            <a:pPr marL="342900" lvl="0" indent="-342900">
              <a:buFont typeface="Arial" panose="020B0604020202020204" pitchFamily="34" charset="0"/>
              <a:buChar char="•"/>
            </a:pPr>
            <a:r>
              <a:rPr lang="en-US" sz="2200" dirty="0" smtClean="0"/>
              <a:t>The absence of action does not mean the absence of responsibility</a:t>
            </a:r>
            <a:endParaRPr lang="en-US" sz="2200" dirty="0"/>
          </a:p>
        </p:txBody>
      </p:sp>
      <p:sp>
        <p:nvSpPr>
          <p:cNvPr id="5" name="TextBox 4"/>
          <p:cNvSpPr txBox="1"/>
          <p:nvPr/>
        </p:nvSpPr>
        <p:spPr>
          <a:xfrm>
            <a:off x="304800" y="4037425"/>
            <a:ext cx="10210800" cy="769441"/>
          </a:xfrm>
          <a:prstGeom prst="rect">
            <a:avLst/>
          </a:prstGeom>
          <a:noFill/>
        </p:spPr>
        <p:txBody>
          <a:bodyPr wrap="square" rtlCol="0">
            <a:spAutoFit/>
          </a:bodyPr>
          <a:lstStyle/>
          <a:p>
            <a:pPr marL="342900" lvl="0" indent="-342900" algn="ctr">
              <a:buFont typeface="Arial" panose="020B0604020202020204" pitchFamily="34" charset="0"/>
              <a:buChar char="•"/>
            </a:pPr>
            <a:r>
              <a:rPr lang="en-US" sz="2200" dirty="0" smtClean="0"/>
              <a:t>One official can’t officiate ten players. We shouldn’t try to. Remember where your focus belongs. Officiate the players, and the game action in your primary</a:t>
            </a:r>
            <a:endParaRPr lang="en-US" sz="2200" dirty="0"/>
          </a:p>
        </p:txBody>
      </p:sp>
      <p:sp>
        <p:nvSpPr>
          <p:cNvPr id="6" name="TextBox 5"/>
          <p:cNvSpPr txBox="1"/>
          <p:nvPr/>
        </p:nvSpPr>
        <p:spPr>
          <a:xfrm>
            <a:off x="0" y="4953000"/>
            <a:ext cx="9067800" cy="769441"/>
          </a:xfrm>
          <a:prstGeom prst="rect">
            <a:avLst/>
          </a:prstGeom>
          <a:noFill/>
        </p:spPr>
        <p:txBody>
          <a:bodyPr wrap="square" rtlCol="0">
            <a:spAutoFit/>
          </a:bodyPr>
          <a:lstStyle/>
          <a:p>
            <a:pPr marL="342900" lvl="0" indent="-342900" algn="ctr">
              <a:buFont typeface="Arial" panose="020B0604020202020204" pitchFamily="34" charset="0"/>
              <a:buChar char="•"/>
            </a:pPr>
            <a:r>
              <a:rPr lang="en-US" sz="2200" dirty="0" smtClean="0"/>
              <a:t>Our goals should be the right mindset, and better self-control. </a:t>
            </a:r>
            <a:endParaRPr lang="en-US" sz="2200" dirty="0"/>
          </a:p>
          <a:p>
            <a:pPr lvl="0" algn="ctr"/>
            <a:r>
              <a:rPr lang="en-US" sz="2200" dirty="0" smtClean="0"/>
              <a:t> Not an error free game</a:t>
            </a:r>
            <a:endParaRPr lang="en-US" sz="2200" b="1" i="1" u="sng" dirty="0"/>
          </a:p>
        </p:txBody>
      </p:sp>
      <p:sp>
        <p:nvSpPr>
          <p:cNvPr id="4" name="TextBox 3"/>
          <p:cNvSpPr txBox="1"/>
          <p:nvPr/>
        </p:nvSpPr>
        <p:spPr>
          <a:xfrm>
            <a:off x="511975" y="3298018"/>
            <a:ext cx="8098625" cy="430887"/>
          </a:xfrm>
          <a:prstGeom prst="rect">
            <a:avLst/>
          </a:prstGeom>
          <a:noFill/>
        </p:spPr>
        <p:txBody>
          <a:bodyPr wrap="square" rtlCol="0">
            <a:spAutoFit/>
          </a:bodyPr>
          <a:lstStyle/>
          <a:p>
            <a:pPr marL="342900" indent="-342900" algn="ctr">
              <a:buFont typeface="Arial" panose="020B0604020202020204" pitchFamily="34" charset="0"/>
              <a:buChar char="•"/>
            </a:pPr>
            <a:r>
              <a:rPr lang="en-US" sz="2200" dirty="0" smtClean="0"/>
              <a:t>The goal isn’t to eliminate the impulse. The goal is to control it </a:t>
            </a:r>
            <a:endParaRPr lang="en-US" sz="2200" dirty="0"/>
          </a:p>
        </p:txBody>
      </p:sp>
      <p:sp>
        <p:nvSpPr>
          <p:cNvPr id="7" name="TextBox 6"/>
          <p:cNvSpPr txBox="1"/>
          <p:nvPr/>
        </p:nvSpPr>
        <p:spPr>
          <a:xfrm>
            <a:off x="7591956" y="1163778"/>
            <a:ext cx="2037287" cy="369332"/>
          </a:xfrm>
          <a:prstGeom prst="rect">
            <a:avLst/>
          </a:prstGeom>
          <a:noFill/>
        </p:spPr>
        <p:txBody>
          <a:bodyPr wrap="square" rtlCol="0">
            <a:spAutoFit/>
          </a:bodyPr>
          <a:lstStyle/>
          <a:p>
            <a:r>
              <a:rPr lang="en-US" i="1" dirty="0"/>
              <a:t>according to Freud</a:t>
            </a:r>
          </a:p>
        </p:txBody>
      </p:sp>
      <p:sp>
        <p:nvSpPr>
          <p:cNvPr id="10" name="TextBox 9"/>
          <p:cNvSpPr txBox="1"/>
          <p:nvPr/>
        </p:nvSpPr>
        <p:spPr>
          <a:xfrm>
            <a:off x="622068" y="1789167"/>
            <a:ext cx="7733608" cy="430887"/>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Choose discipline over instinct. Resist the urge to intervene </a:t>
            </a:r>
            <a:endParaRPr lang="en-US" sz="2200" dirty="0"/>
          </a:p>
        </p:txBody>
      </p:sp>
    </p:spTree>
    <p:extLst>
      <p:ext uri="{BB962C8B-B14F-4D97-AF65-F5344CB8AC3E}">
        <p14:creationId xmlns:p14="http://schemas.microsoft.com/office/powerpoint/2010/main" val="183259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4"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67400" y="699052"/>
            <a:ext cx="5410200" cy="3187148"/>
          </a:xfrm>
        </p:spPr>
        <p:txBody>
          <a:bodyPr>
            <a:noAutofit/>
          </a:bodyPr>
          <a:lstStyle/>
          <a:p>
            <a:pPr marL="0" indent="0" algn="ctr">
              <a:buNone/>
            </a:pPr>
            <a:r>
              <a:rPr lang="en-US" sz="6600" dirty="0" smtClean="0"/>
              <a:t>QUESTIONS?</a:t>
            </a:r>
          </a:p>
          <a:p>
            <a:pPr marL="0" indent="0" algn="ctr">
              <a:buNone/>
            </a:pPr>
            <a:endParaRPr lang="en-US" sz="5400" dirty="0"/>
          </a:p>
          <a:p>
            <a:pPr marL="0" indent="0" algn="ctr">
              <a:buNone/>
            </a:pPr>
            <a:r>
              <a:rPr lang="en-US" sz="7200" dirty="0" smtClean="0"/>
              <a:t>COMMENTS?</a:t>
            </a:r>
            <a:endParaRPr lang="en-US" sz="7200" dirty="0"/>
          </a:p>
        </p:txBody>
      </p:sp>
      <p:pic>
        <p:nvPicPr>
          <p:cNvPr id="2" name="Picture 1"/>
          <p:cNvPicPr>
            <a:picLocks noChangeAspect="1"/>
          </p:cNvPicPr>
          <p:nvPr/>
        </p:nvPicPr>
        <p:blipFill>
          <a:blip r:embed="rId2"/>
          <a:stretch>
            <a:fillRect/>
          </a:stretch>
        </p:blipFill>
        <p:spPr>
          <a:xfrm>
            <a:off x="228600" y="685800"/>
            <a:ext cx="5267401" cy="5267401"/>
          </a:xfrm>
          <a:prstGeom prst="rect">
            <a:avLst/>
          </a:prstGeom>
        </p:spPr>
      </p:pic>
    </p:spTree>
    <p:extLst>
      <p:ext uri="{BB962C8B-B14F-4D97-AF65-F5344CB8AC3E}">
        <p14:creationId xmlns:p14="http://schemas.microsoft.com/office/powerpoint/2010/main" val="42780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images.openai.com/static-rsc-4/YoouA7Puw9ZUqPaLc6iXDAv9_b2Jq5degusBb16t52ipnZ1L6i9hwrH5vmnIAlpN9hlWfAwdneu3RjiCpg8gr01FI8-NmpsU56lJ04jquyIAZhjzQNkJ7y4lV_9vrTKrBc3dLM47FKNqSFNUdsRhKcjdaTGMnfJHrXleks7y0fcobGP1Ae-A1iZMBAGw1KXA?purpose=fullsiz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473" y="381000"/>
            <a:ext cx="6282881" cy="35387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86600" y="381000"/>
            <a:ext cx="4686300" cy="5693866"/>
          </a:xfrm>
          <a:prstGeom prst="rect">
            <a:avLst/>
          </a:prstGeom>
          <a:noFill/>
        </p:spPr>
        <p:txBody>
          <a:bodyPr wrap="square" rtlCol="0">
            <a:spAutoFit/>
          </a:bodyPr>
          <a:lstStyle/>
          <a:p>
            <a:r>
              <a:rPr lang="en-US" sz="2800" b="1" i="1" dirty="0" smtClean="0">
                <a:latin typeface="Garamond" panose="02020404030301010803" pitchFamily="18" charset="0"/>
              </a:rPr>
              <a:t>“ The player who abandons his appointed territory is often not pursuing the ball, but his own unconscious desire to become the hero.</a:t>
            </a:r>
          </a:p>
          <a:p>
            <a:endParaRPr lang="en-US" sz="2800" b="1" i="1" dirty="0">
              <a:latin typeface="Garamond" panose="02020404030301010803" pitchFamily="18" charset="0"/>
            </a:endParaRPr>
          </a:p>
          <a:p>
            <a:r>
              <a:rPr lang="en-US" sz="2800" b="1" i="1" dirty="0" smtClean="0">
                <a:latin typeface="Garamond" panose="02020404030301010803" pitchFamily="18" charset="0"/>
              </a:rPr>
              <a:t> The ego whispers, ‘</a:t>
            </a:r>
            <a:r>
              <a:rPr lang="en-US" sz="2800" b="1" i="1" dirty="0" smtClean="0">
                <a:solidFill>
                  <a:schemeClr val="accent2">
                    <a:lumMod val="60000"/>
                    <a:lumOff val="40000"/>
                  </a:schemeClr>
                </a:solidFill>
                <a:latin typeface="Garamond" panose="02020404030301010803" pitchFamily="18" charset="0"/>
              </a:rPr>
              <a:t>Trust the system.’ </a:t>
            </a:r>
            <a:r>
              <a:rPr lang="en-US" sz="2800" b="1" i="1" dirty="0" smtClean="0">
                <a:latin typeface="Garamond" panose="02020404030301010803" pitchFamily="18" charset="0"/>
              </a:rPr>
              <a:t>The id cries, ‘Steal the play.’ </a:t>
            </a:r>
          </a:p>
          <a:p>
            <a:endParaRPr lang="en-US" sz="2800" b="1" i="1" dirty="0">
              <a:latin typeface="Garamond" panose="02020404030301010803" pitchFamily="18" charset="0"/>
            </a:endParaRPr>
          </a:p>
          <a:p>
            <a:r>
              <a:rPr lang="en-US" sz="2800" b="1" i="1" dirty="0" smtClean="0">
                <a:latin typeface="Garamond" panose="02020404030301010803" pitchFamily="18" charset="0"/>
              </a:rPr>
              <a:t>The most successful officials are those whose ego prevails.” 	</a:t>
            </a:r>
            <a:endParaRPr lang="en-US" sz="2800" b="1" i="1" dirty="0">
              <a:latin typeface="Garamond" panose="02020404030301010803" pitchFamily="18" charset="0"/>
            </a:endParaRPr>
          </a:p>
        </p:txBody>
      </p:sp>
    </p:spTree>
    <p:extLst>
      <p:ext uri="{BB962C8B-B14F-4D97-AF65-F5344CB8AC3E}">
        <p14:creationId xmlns:p14="http://schemas.microsoft.com/office/powerpoint/2010/main" val="197611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7100" y="1600200"/>
            <a:ext cx="5257800" cy="1446550"/>
          </a:xfrm>
          <a:prstGeom prst="rect">
            <a:avLst/>
          </a:prstGeom>
          <a:noFill/>
        </p:spPr>
        <p:txBody>
          <a:bodyPr wrap="square" rtlCol="0">
            <a:spAutoFit/>
          </a:bodyPr>
          <a:lstStyle/>
          <a:p>
            <a:r>
              <a:rPr lang="en-US" sz="8800" dirty="0" smtClean="0"/>
              <a:t>Thank You</a:t>
            </a:r>
            <a:endParaRPr lang="en-US" sz="8800" dirty="0"/>
          </a:p>
        </p:txBody>
      </p:sp>
    </p:spTree>
    <p:extLst>
      <p:ext uri="{BB962C8B-B14F-4D97-AF65-F5344CB8AC3E}">
        <p14:creationId xmlns:p14="http://schemas.microsoft.com/office/powerpoint/2010/main" val="336082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sketball 16x9">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ketball presentation (widescreen).potx" id="{CC5AF3F1-F1AD-46F5-B229-4E1329F06412}" vid="{B7E1BF64-2168-4738-AA42-CF7C9F7F9E95}"/>
    </a:ext>
  </a:extLst>
</a:theme>
</file>

<file path=ppt/theme/theme2.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Basketball presentation (widescreen)</Template>
  <TotalTime>113712</TotalTime>
  <Words>587</Words>
  <Application>Microsoft Office PowerPoint</Application>
  <PresentationFormat>Widescreen</PresentationFormat>
  <Paragraphs>64</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Candara</vt:lpstr>
      <vt:lpstr>Corbel Light</vt:lpstr>
      <vt:lpstr>Franklin Gothic Medium</vt:lpstr>
      <vt:lpstr>Garamond</vt:lpstr>
      <vt:lpstr>Impact</vt:lpstr>
      <vt:lpstr>Times New Roman</vt:lpstr>
      <vt:lpstr>Basketball 16x9</vt:lpstr>
      <vt:lpstr>WORKING IN (or out of)  OUR PRIMARY COVERAGE AREA</vt:lpstr>
      <vt:lpstr>PowerPoint Presentation</vt:lpstr>
      <vt:lpstr>PowerPoint Presentation</vt:lpstr>
      <vt:lpstr>PowerPoint Presentation</vt:lpstr>
      <vt:lpstr>THE PSYCHOLOGY OF OFFICIATING OUR PRIMARY COVERAGE AREA</vt:lpstr>
      <vt:lpstr>THE PSYCHOLOGY OF OFFICIATING</vt:lpstr>
      <vt:lpstr>PowerPoint Presentation</vt:lpstr>
      <vt:lpstr>PowerPoint Presentation</vt:lpstr>
      <vt:lpstr>Why officials reach outside their PCA</vt:lpstr>
      <vt:lpstr>And furthermore– regarding  officials reaching out of their  PCA                                                according to Freud </vt:lpstr>
      <vt:lpstr>When officials reach outside their PCA</vt:lpstr>
      <vt:lpstr>When the crew focuses on their PCA</vt:lpstr>
      <vt:lpstr>What are our  PCA goals and objectives?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OUTSIDE OUR PRIMARY COVERAGE AREA</dc:title>
  <dc:creator>Microsoft account</dc:creator>
  <cp:lastModifiedBy>Microsoft account</cp:lastModifiedBy>
  <cp:revision>423</cp:revision>
  <cp:lastPrinted>2026-04-21T17:53:52Z</cp:lastPrinted>
  <dcterms:created xsi:type="dcterms:W3CDTF">2026-04-05T21:13:50Z</dcterms:created>
  <dcterms:modified xsi:type="dcterms:W3CDTF">2026-11-04T00:47:19Z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